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79" r:id="rId4"/>
    <p:sldId id="276" r:id="rId5"/>
    <p:sldId id="277" r:id="rId6"/>
    <p:sldId id="262" r:id="rId7"/>
    <p:sldId id="263" r:id="rId8"/>
    <p:sldId id="261" r:id="rId9"/>
    <p:sldId id="265" r:id="rId10"/>
    <p:sldId id="264" r:id="rId11"/>
    <p:sldId id="280" r:id="rId12"/>
    <p:sldId id="281" r:id="rId13"/>
    <p:sldId id="282" r:id="rId14"/>
    <p:sldId id="283" r:id="rId15"/>
    <p:sldId id="284" r:id="rId16"/>
    <p:sldId id="278" r:id="rId17"/>
    <p:sldId id="285" r:id="rId18"/>
    <p:sldId id="286" r:id="rId19"/>
    <p:sldId id="287" r:id="rId20"/>
    <p:sldId id="289" r:id="rId21"/>
    <p:sldId id="290" r:id="rId22"/>
    <p:sldId id="304" r:id="rId23"/>
    <p:sldId id="295" r:id="rId24"/>
    <p:sldId id="288" r:id="rId25"/>
    <p:sldId id="292" r:id="rId26"/>
    <p:sldId id="293" r:id="rId27"/>
    <p:sldId id="301" r:id="rId28"/>
    <p:sldId id="294" r:id="rId29"/>
    <p:sldId id="296" r:id="rId30"/>
    <p:sldId id="302" r:id="rId31"/>
    <p:sldId id="303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0E73E"/>
    <a:srgbClr val="38E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AA48-1E10-E34D-875A-0D6175A31D2E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4EFD-2C55-F54A-92F4-C41C453E3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blog.biocision.com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E3 </a:t>
            </a:r>
            <a:r>
              <a:rPr lang="en-US" dirty="0" err="1" smtClean="0"/>
              <a:t>ligase</a:t>
            </a:r>
            <a:r>
              <a:rPr lang="en-US" dirty="0" smtClean="0"/>
              <a:t> puts </a:t>
            </a:r>
            <a:r>
              <a:rPr lang="en-US" dirty="0" err="1" smtClean="0"/>
              <a:t>Ubquitin</a:t>
            </a:r>
            <a:r>
              <a:rPr lang="en-US" dirty="0" smtClean="0"/>
              <a:t> onto proteins. Uba52</a:t>
            </a:r>
            <a:r>
              <a:rPr lang="en-US" baseline="0" dirty="0" smtClean="0"/>
              <a:t> has UBQ domain along with a ribosomal </a:t>
            </a:r>
            <a:r>
              <a:rPr lang="en-US" baseline="0" dirty="0" smtClean="0"/>
              <a:t>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Zebrafish</a:t>
            </a:r>
            <a:r>
              <a:rPr lang="en-US" dirty="0" smtClean="0"/>
              <a:t> have</a:t>
            </a:r>
            <a:r>
              <a:rPr lang="en-US" baseline="0" dirty="0" smtClean="0"/>
              <a:t> been established as a useful model organism in ALS research. The quick generation time and many experimental tools available make it a desirable model to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Park7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zebrafish</a:t>
            </a:r>
            <a:r>
              <a:rPr lang="en-US" baseline="0" dirty="0" smtClean="0"/>
              <a:t> network. Another reason it could be a good model of the human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SOD1 and Park7 network also</a:t>
            </a:r>
            <a:r>
              <a:rPr lang="en-US" baseline="0" dirty="0" smtClean="0"/>
              <a:t> shows UBQ containing protein. Another sign that they could have aggregates containing </a:t>
            </a:r>
            <a:r>
              <a:rPr lang="en-US" baseline="0" dirty="0" err="1" smtClean="0"/>
              <a:t>ubiquitin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Park7</a:t>
            </a:r>
            <a:r>
              <a:rPr lang="en-US" baseline="0" dirty="0" smtClean="0"/>
              <a:t> and sod1 are both in mitochondria, along with 1 other protein atp5f1.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Mitochondrial localization links back to biological processes. Since </a:t>
            </a:r>
            <a:r>
              <a:rPr lang="en-US" baseline="0" dirty="0" smtClean="0"/>
              <a:t>respiration defects can lead to </a:t>
            </a:r>
            <a:r>
              <a:rPr lang="en-US" baseline="0" dirty="0" smtClean="0"/>
              <a:t>apoptosis, I wanted to look at respiration.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Biochem</a:t>
            </a:r>
            <a:r>
              <a:rPr lang="en-US" dirty="0" smtClean="0"/>
              <a:t> review: electron transport chain has 5 subunits that move electrons</a:t>
            </a:r>
            <a:r>
              <a:rPr lang="en-US" baseline="0" dirty="0" smtClean="0"/>
              <a:t> to create an proton gradient which leads to the production of ATP by </a:t>
            </a:r>
            <a:r>
              <a:rPr lang="en-US" baseline="0" dirty="0" err="1" smtClean="0"/>
              <a:t>atp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synthase</a:t>
            </a:r>
            <a:r>
              <a:rPr lang="en-US" baseline="0" dirty="0" smtClean="0"/>
              <a:t> (complex 5)</a:t>
            </a:r>
            <a:r>
              <a:rPr lang="en-US" baseline="0" smtClean="0"/>
              <a:t>.</a:t>
            </a:r>
            <a:r>
              <a:rPr lang="en-US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Atp5f1 </a:t>
            </a:r>
            <a:r>
              <a:rPr lang="en-US" baseline="0" dirty="0" smtClean="0"/>
              <a:t>is a subunit of </a:t>
            </a:r>
            <a:r>
              <a:rPr lang="en-US" baseline="0" dirty="0" err="1" smtClean="0"/>
              <a:t>atp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synthase</a:t>
            </a:r>
            <a:r>
              <a:rPr lang="en-US" baseline="0" dirty="0" smtClean="0"/>
              <a:t>. So </a:t>
            </a:r>
            <a:r>
              <a:rPr lang="en-US" baseline="0" dirty="0" err="1" smtClean="0"/>
              <a:t>zebrafish</a:t>
            </a:r>
            <a:r>
              <a:rPr lang="en-US" baseline="0" dirty="0" smtClean="0"/>
              <a:t> seem like a good model organism. But </a:t>
            </a:r>
            <a:r>
              <a:rPr lang="en-US" baseline="0" dirty="0" err="1" smtClean="0"/>
              <a:t>Zebrafish</a:t>
            </a:r>
            <a:r>
              <a:rPr lang="en-US" baseline="0" dirty="0" smtClean="0"/>
              <a:t> network only has one other </a:t>
            </a:r>
            <a:r>
              <a:rPr lang="en-US" baseline="0" dirty="0" err="1" smtClean="0"/>
              <a:t>mito</a:t>
            </a:r>
            <a:r>
              <a:rPr lang="en-US" baseline="0" dirty="0" smtClean="0"/>
              <a:t> protein. Is this connection representative? What about other model organisms?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human, mouse,</a:t>
            </a:r>
            <a:r>
              <a:rPr lang="en-US" baseline="0" dirty="0" smtClean="0"/>
              <a:t> fly and yeast networks is made up of about half mitochondrial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G93R known</a:t>
            </a:r>
            <a:r>
              <a:rPr lang="en-US" baseline="0" dirty="0" smtClean="0"/>
              <a:t> to have ALS-like phenotypes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Copper</a:t>
            </a:r>
            <a:r>
              <a:rPr lang="en-US" baseline="0" dirty="0" smtClean="0"/>
              <a:t> Zinc superoxide dismutase </a:t>
            </a:r>
            <a:r>
              <a:rPr lang="en-US" baseline="0" dirty="0" smtClean="0"/>
              <a:t>domain: binds </a:t>
            </a:r>
            <a:r>
              <a:rPr lang="en-US" baseline="0" dirty="0" smtClean="0"/>
              <a:t>copper and zinc, forms a </a:t>
            </a:r>
            <a:r>
              <a:rPr lang="en-US" baseline="0" dirty="0" err="1" smtClean="0"/>
              <a:t>homodimer</a:t>
            </a:r>
            <a:r>
              <a:rPr lang="en-US" baseline="0" dirty="0" smtClean="0"/>
              <a:t> and turns reactive oxygen species into hydrogen </a:t>
            </a:r>
            <a:r>
              <a:rPr lang="en-US" baseline="0" dirty="0" smtClean="0"/>
              <a:t>peroxide.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</a:t>
            </a:r>
            <a:r>
              <a:rPr lang="en-US" baseline="0" dirty="0" smtClean="0"/>
              <a:t> spec data gives us SOD1, </a:t>
            </a:r>
            <a:r>
              <a:rPr lang="en-US" baseline="0" dirty="0" err="1" smtClean="0"/>
              <a:t>Ubq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Neurofilaments</a:t>
            </a:r>
            <a:r>
              <a:rPr lang="en-US" baseline="0" dirty="0" smtClean="0"/>
              <a:t>, ATP </a:t>
            </a:r>
            <a:r>
              <a:rPr lang="en-US" baseline="0" dirty="0" err="1" smtClean="0"/>
              <a:t>synthase</a:t>
            </a:r>
            <a:r>
              <a:rPr lang="en-US" baseline="0" dirty="0" smtClean="0"/>
              <a:t>, mitochondrial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aggregates causing problems</a:t>
            </a:r>
            <a:r>
              <a:rPr lang="en-US" baseline="0" dirty="0" smtClean="0"/>
              <a:t> in </a:t>
            </a:r>
            <a:r>
              <a:rPr lang="en-US" baseline="0" dirty="0" smtClean="0"/>
              <a:t>mitochondria. If the aggregates are causing defects in some mitochondrial proteins and these defects are leading to ALS, one might expect that mutations in the mitochondrial proteins themselves could lead to 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Pink1</a:t>
            </a:r>
            <a:r>
              <a:rPr lang="en-US" baseline="0" dirty="0" smtClean="0"/>
              <a:t> from the sod1 park7 network is a regulator of </a:t>
            </a:r>
            <a:r>
              <a:rPr lang="en-US" baseline="0" dirty="0" err="1" smtClean="0"/>
              <a:t>mitochrondrial</a:t>
            </a:r>
            <a:r>
              <a:rPr lang="en-US" baseline="0" dirty="0" smtClean="0"/>
              <a:t> fusion/fission.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weaknesses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80% identical</a:t>
            </a:r>
            <a:r>
              <a:rPr lang="en-US" baseline="0" dirty="0" smtClean="0"/>
              <a:t> to </a:t>
            </a:r>
            <a:r>
              <a:rPr lang="en-US" baseline="0" dirty="0" smtClean="0"/>
              <a:t>humans; </a:t>
            </a:r>
            <a:r>
              <a:rPr lang="en-US" baseline="0" dirty="0" err="1" smtClean="0"/>
              <a:t>zebrafish</a:t>
            </a:r>
            <a:r>
              <a:rPr lang="en-US" baseline="0" dirty="0" smtClean="0"/>
              <a:t> is 73%. Many of the</a:t>
            </a:r>
            <a:r>
              <a:rPr lang="en-US" baseline="0" dirty="0" smtClean="0"/>
              <a:t> human </a:t>
            </a:r>
            <a:r>
              <a:rPr lang="en-US" baseline="0" dirty="0" smtClean="0"/>
              <a:t>mutations cause ALS-like phenotypes in model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these mutations confer toxicity?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to focus on </a:t>
            </a:r>
            <a:r>
              <a:rPr lang="en-US" dirty="0" smtClean="0"/>
              <a:t>mitochondrial driven </a:t>
            </a:r>
            <a:r>
              <a:rPr lang="en-US" dirty="0" smtClean="0"/>
              <a:t>processes from gene ontology.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SOD1 leads to aggregates which</a:t>
            </a:r>
            <a:r>
              <a:rPr lang="en-US" baseline="0" dirty="0" smtClean="0"/>
              <a:t> seem to be a causative agent of disturbance of mitochondrial respiration and apoptosis among other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Park7 mutations lead to Parkinson’s disease. What are the similarities between these</a:t>
            </a:r>
            <a:r>
              <a:rPr lang="en-US" baseline="0" dirty="0" smtClean="0"/>
              <a:t> neurodegenerative diseases?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Aggregates</a:t>
            </a:r>
            <a:r>
              <a:rPr lang="en-US" baseline="0" dirty="0" smtClean="0"/>
              <a:t> are common</a:t>
            </a:r>
            <a:r>
              <a:rPr lang="en-US" baseline="0" dirty="0" smtClean="0"/>
              <a:t> occurrences </a:t>
            </a:r>
            <a:r>
              <a:rPr lang="en-US" baseline="0" dirty="0" smtClean="0"/>
              <a:t>in</a:t>
            </a:r>
            <a:r>
              <a:rPr lang="en-US" baseline="0" dirty="0" smtClean="0"/>
              <a:t> many neurodegenerative diseases.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Alpha-</a:t>
            </a:r>
            <a:r>
              <a:rPr lang="en-US" dirty="0" err="1" smtClean="0"/>
              <a:t>synuclein</a:t>
            </a:r>
            <a:r>
              <a:rPr lang="en-US" dirty="0" smtClean="0"/>
              <a:t>:</a:t>
            </a:r>
            <a:r>
              <a:rPr lang="en-US" baseline="0" dirty="0" smtClean="0"/>
              <a:t> protein of unknown function in neurons that makes up a lot of </a:t>
            </a:r>
            <a:r>
              <a:rPr lang="en-US" baseline="0" dirty="0" err="1" smtClean="0"/>
              <a:t>Lewy</a:t>
            </a:r>
            <a:r>
              <a:rPr lang="en-US" baseline="0" dirty="0" smtClean="0"/>
              <a:t> bodies</a:t>
            </a:r>
          </a:p>
          <a:p>
            <a:r>
              <a:rPr lang="en-US" baseline="0" dirty="0" err="1" smtClean="0"/>
              <a:t>Ubiquitin</a:t>
            </a:r>
            <a:r>
              <a:rPr lang="en-US" baseline="0" dirty="0" smtClean="0"/>
              <a:t>: targets proteins for degradation among other things</a:t>
            </a:r>
          </a:p>
          <a:p>
            <a:r>
              <a:rPr lang="en-US" baseline="0" dirty="0" err="1" smtClean="0"/>
              <a:t>Neurofilaments</a:t>
            </a:r>
            <a:r>
              <a:rPr lang="en-US" baseline="0" dirty="0" smtClean="0"/>
              <a:t>: part of cytoskeleton in neurons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4EFD-2C55-F54A-92F4-C41C453E35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97DC-AE66-2048-8745-7D626A0875EA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15B0-A6F5-E248-89F9-2440750CD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20.png"/><Relationship Id="rId3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9" Type="http://schemas.openxmlformats.org/officeDocument/2006/relationships/image" Target="../media/image19.png"/><Relationship Id="rId3" Type="http://schemas.openxmlformats.org/officeDocument/2006/relationships/image" Target="../media/image22.png"/><Relationship Id="rId6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5" Type="http://schemas.openxmlformats.org/officeDocument/2006/relationships/image" Target="../media/image17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6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5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12.png"/><Relationship Id="rId10" Type="http://schemas.openxmlformats.org/officeDocument/2006/relationships/image" Target="../media/image19.png"/><Relationship Id="rId5" Type="http://schemas.openxmlformats.org/officeDocument/2006/relationships/image" Target="../media/image32.png"/><Relationship Id="rId7" Type="http://schemas.openxmlformats.org/officeDocument/2006/relationships/image" Target="../media/image7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34.png"/><Relationship Id="rId3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5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9" Type="http://schemas.openxmlformats.org/officeDocument/2006/relationships/image" Target="../media/image44.png"/><Relationship Id="rId3" Type="http://schemas.openxmlformats.org/officeDocument/2006/relationships/image" Target="../media/image39.png"/><Relationship Id="rId6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5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384341" cy="703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8" y="214035"/>
            <a:ext cx="9154670" cy="1470025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Amyotrophic Lateral Sclerosis and SOD1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2391" y="51054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Anne Sapiro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39163"/>
            <a:ext cx="8229600" cy="1143000"/>
          </a:xfrm>
        </p:spPr>
        <p:txBody>
          <a:bodyPr/>
          <a:lstStyle/>
          <a:p>
            <a:r>
              <a:rPr lang="en-US" dirty="0" smtClean="0"/>
              <a:t>Aggregates and </a:t>
            </a:r>
            <a:r>
              <a:rPr lang="en-US" dirty="0" err="1" smtClean="0"/>
              <a:t>neurodegeneration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8927" y="961030"/>
            <a:ext cx="7192472" cy="5249235"/>
            <a:chOff x="2945542" y="1327010"/>
            <a:chExt cx="7192472" cy="52492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8252" y="1836284"/>
              <a:ext cx="5873796" cy="44321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45542" y="6268468"/>
              <a:ext cx="7192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http://missinglink.ucsf.edu/lm/ids_104_neurodegenerative/Case2/Case2Micro.htm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8252" y="1327010"/>
              <a:ext cx="5873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Parkinson’s </a:t>
              </a:r>
              <a:r>
                <a:rPr lang="en-US" sz="2400" dirty="0" err="1" smtClean="0"/>
                <a:t>Lewy</a:t>
              </a:r>
              <a:r>
                <a:rPr lang="en-US" sz="2400" dirty="0" smtClean="0"/>
                <a:t> bodies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4156" y="3616466"/>
            <a:ext cx="2642076" cy="2636894"/>
            <a:chOff x="182448" y="4332742"/>
            <a:chExt cx="2642076" cy="26368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448" y="4765819"/>
              <a:ext cx="2642076" cy="19532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2448" y="6661859"/>
              <a:ext cx="2642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http://</a:t>
              </a:r>
              <a:r>
                <a:rPr lang="en-US" sz="1400" dirty="0" err="1" smtClean="0"/>
                <a:t>cdn.physorg.com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448" y="4332742"/>
              <a:ext cx="2642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Alzheimer’s plaques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09964" y="1013696"/>
            <a:ext cx="2705597" cy="2674115"/>
            <a:chOff x="118927" y="1412622"/>
            <a:chExt cx="2705597" cy="26741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rcRect t="49860" r="50120"/>
            <a:stretch>
              <a:fillRect/>
            </a:stretch>
          </p:blipFill>
          <p:spPr>
            <a:xfrm>
              <a:off x="118927" y="1836284"/>
              <a:ext cx="2705597" cy="194267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82448" y="3778960"/>
              <a:ext cx="2569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http://neuropathology-</a:t>
              </a:r>
              <a:r>
                <a:rPr lang="en-US" sz="1400" dirty="0" err="1" smtClean="0"/>
                <a:t>web.org</a:t>
              </a:r>
              <a:r>
                <a:rPr lang="en-US" sz="1400" dirty="0" smtClean="0"/>
                <a:t>/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927" y="1412622"/>
              <a:ext cx="2705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Huntington’s inclusions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087"/>
            <a:ext cx="8229600" cy="1143000"/>
          </a:xfrm>
        </p:spPr>
        <p:txBody>
          <a:bodyPr/>
          <a:lstStyle/>
          <a:p>
            <a:r>
              <a:rPr lang="en-US" dirty="0" smtClean="0"/>
              <a:t>Parkinson’s </a:t>
            </a:r>
            <a:r>
              <a:rPr lang="en-US" dirty="0" err="1" smtClean="0"/>
              <a:t>Lewy</a:t>
            </a:r>
            <a:r>
              <a:rPr lang="en-US" dirty="0" smtClean="0"/>
              <a:t> bodies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4845" y="2368641"/>
            <a:ext cx="190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α-synuclein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7683" y="5422190"/>
            <a:ext cx="212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Ubiquitin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98432" y="5422190"/>
            <a:ext cx="229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Neurofilaments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897" y="6392476"/>
            <a:ext cx="417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Branco</a:t>
            </a:r>
            <a:r>
              <a:rPr lang="en-US" dirty="0" smtClean="0"/>
              <a:t> et al. 2010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73734" y="1709802"/>
            <a:ext cx="4711111" cy="3695238"/>
            <a:chOff x="2416238" y="1709802"/>
            <a:chExt cx="4711111" cy="3695238"/>
          </a:xfrm>
        </p:grpSpPr>
        <p:pic>
          <p:nvPicPr>
            <p:cNvPr id="14" name="Picture 13" descr="Picture 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238" y="1709802"/>
              <a:ext cx="4711111" cy="369523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951959" y="27379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4359" y="28903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1448" y="3532475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373992" y="447588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66648" y="4188845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759" y="30427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211"/>
            <a:ext cx="8229600" cy="267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Hypothesis:</a:t>
            </a:r>
            <a:br>
              <a:rPr lang="en-US" dirty="0" smtClean="0"/>
            </a:br>
            <a:r>
              <a:rPr lang="en-US" dirty="0" smtClean="0"/>
              <a:t>ALS aggregates contain components of Parkinson’s </a:t>
            </a:r>
            <a:r>
              <a:rPr lang="en-US" dirty="0" err="1" smtClean="0"/>
              <a:t>Lewy</a:t>
            </a:r>
            <a:r>
              <a:rPr lang="en-US" dirty="0" smtClean="0"/>
              <a:t> bodies.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95063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Approach:</a:t>
            </a:r>
          </a:p>
          <a:p>
            <a:pPr algn="ctr"/>
            <a:r>
              <a:rPr lang="en-US" sz="3600" dirty="0" smtClean="0"/>
              <a:t>Look at               			 interaction networks in humans and </a:t>
            </a:r>
            <a:r>
              <a:rPr lang="en-US" sz="3600" dirty="0" err="1" smtClean="0"/>
              <a:t>homologs</a:t>
            </a:r>
            <a:endParaRPr lang="en-US" sz="3600" dirty="0"/>
          </a:p>
        </p:txBody>
      </p:sp>
      <p:pic>
        <p:nvPicPr>
          <p:cNvPr id="4" name="Picture 3" descr="Picture 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88" y="4897385"/>
            <a:ext cx="2017162" cy="45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68" y="658387"/>
            <a:ext cx="5523220" cy="388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55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Ubiquitin</a:t>
            </a:r>
            <a:r>
              <a:rPr lang="en-US" sz="3600" dirty="0" smtClean="0"/>
              <a:t>-related proteins in SOD1 interaction networks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609521" y="658387"/>
            <a:ext cx="1299430" cy="759364"/>
          </a:xfrm>
          <a:prstGeom prst="rect">
            <a:avLst/>
          </a:prstGeom>
          <a:noFill/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5520" y="4417765"/>
            <a:ext cx="4583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RNF19A</a:t>
            </a:r>
          </a:p>
          <a:p>
            <a:pPr algn="ctr"/>
            <a:r>
              <a:rPr lang="en-US" sz="3200" dirty="0" smtClean="0"/>
              <a:t>E3 </a:t>
            </a:r>
            <a:r>
              <a:rPr lang="en-US" sz="3200" dirty="0" err="1" smtClean="0"/>
              <a:t>Ubiquitin</a:t>
            </a:r>
            <a:r>
              <a:rPr lang="en-US" sz="3200" dirty="0" smtClean="0"/>
              <a:t>-protein </a:t>
            </a:r>
            <a:r>
              <a:rPr lang="en-US" sz="3200" dirty="0" err="1" smtClean="0"/>
              <a:t>ligase</a:t>
            </a:r>
            <a:endParaRPr lang="en-US" sz="3200" dirty="0"/>
          </a:p>
        </p:txBody>
      </p:sp>
      <p:pic>
        <p:nvPicPr>
          <p:cNvPr id="13" name="Picture 12" descr="Picture 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52" y="5884743"/>
            <a:ext cx="2017162" cy="455200"/>
          </a:xfrm>
          <a:prstGeom prst="rect">
            <a:avLst/>
          </a:prstGeom>
        </p:spPr>
      </p:pic>
      <p:pic>
        <p:nvPicPr>
          <p:cNvPr id="14" name="Picture 13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52" y="6317186"/>
            <a:ext cx="2679365" cy="317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20" y="889000"/>
            <a:ext cx="786528" cy="104870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60021" y="1560441"/>
            <a:ext cx="4583979" cy="5297559"/>
            <a:chOff x="4560021" y="1560441"/>
            <a:chExt cx="4583979" cy="5297559"/>
          </a:xfrm>
        </p:grpSpPr>
        <p:grpSp>
          <p:nvGrpSpPr>
            <p:cNvPr id="17" name="Group 16"/>
            <p:cNvGrpSpPr/>
            <p:nvPr/>
          </p:nvGrpSpPr>
          <p:grpSpPr>
            <a:xfrm>
              <a:off x="4560021" y="1560441"/>
              <a:ext cx="4583979" cy="5297559"/>
              <a:chOff x="4560021" y="1560441"/>
              <a:chExt cx="4583979" cy="5297559"/>
            </a:xfrm>
          </p:grpSpPr>
          <p:pic>
            <p:nvPicPr>
              <p:cNvPr id="5" name="Picture 4" descr="Picture 6.png"/>
              <p:cNvPicPr>
                <a:picLocks noChangeAspect="1"/>
              </p:cNvPicPr>
              <p:nvPr/>
            </p:nvPicPr>
            <p:blipFill>
              <a:blip r:embed="rId7"/>
              <a:srcRect l="4064"/>
              <a:stretch>
                <a:fillRect/>
              </a:stretch>
            </p:blipFill>
            <p:spPr>
              <a:xfrm>
                <a:off x="4769499" y="2775152"/>
                <a:ext cx="4374501" cy="408284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461693" y="4882102"/>
                <a:ext cx="1299430" cy="759364"/>
              </a:xfrm>
              <a:prstGeom prst="rect">
                <a:avLst/>
              </a:prstGeom>
              <a:noFill/>
              <a:ln w="508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60021" y="1560441"/>
                <a:ext cx="458397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Uba52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9553" y="3681381"/>
                <a:ext cx="979517" cy="979517"/>
              </a:xfrm>
              <a:prstGeom prst="rect">
                <a:avLst/>
              </a:prstGeom>
            </p:spPr>
          </p:pic>
        </p:grpSp>
        <p:pic>
          <p:nvPicPr>
            <p:cNvPr id="18" name="Picture 17" descr="Picture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9143" y="2115942"/>
              <a:ext cx="1253905" cy="830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00" y="1388415"/>
            <a:ext cx="2675800" cy="518437"/>
          </a:xfrm>
          <a:prstGeom prst="rect">
            <a:avLst/>
          </a:prstGeom>
        </p:spPr>
      </p:pic>
      <p:pic>
        <p:nvPicPr>
          <p:cNvPr id="10" name="Picture 9" descr="Picture 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55" y="1914096"/>
            <a:ext cx="3953003" cy="576833"/>
          </a:xfrm>
          <a:prstGeom prst="rect">
            <a:avLst/>
          </a:prstGeom>
        </p:spPr>
      </p:pic>
      <p:pic>
        <p:nvPicPr>
          <p:cNvPr id="3" name="Picture 2" descr="Picture 7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1" y="658387"/>
            <a:ext cx="5523220" cy="3887799"/>
          </a:xfrm>
          <a:prstGeom prst="rect">
            <a:avLst/>
          </a:prstGeom>
        </p:spPr>
      </p:pic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5"/>
          <a:srcRect l="4064"/>
          <a:stretch>
            <a:fillRect/>
          </a:stretch>
        </p:blipFill>
        <p:spPr>
          <a:xfrm>
            <a:off x="4769499" y="2775152"/>
            <a:ext cx="4374501" cy="408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Neurofilaments</a:t>
            </a:r>
            <a:r>
              <a:rPr lang="en-US" dirty="0" smtClean="0"/>
              <a:t> in SOD1 interaction networks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801" y="3521312"/>
            <a:ext cx="1074174" cy="759364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4878" y="2015788"/>
            <a:ext cx="1074174" cy="759364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87278" y="5076625"/>
            <a:ext cx="1074174" cy="759364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9052" y="5835989"/>
            <a:ext cx="1074174" cy="759364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icture 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81" y="5734865"/>
            <a:ext cx="2017162" cy="45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81" y="6182554"/>
            <a:ext cx="1409625" cy="469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82" y="1103035"/>
            <a:ext cx="786528" cy="104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278" y="3809802"/>
            <a:ext cx="950979" cy="950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dirty="0" smtClean="0"/>
              <a:t>What else is in ALS aggregates?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49588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Approach:</a:t>
            </a:r>
          </a:p>
          <a:p>
            <a:pPr algn="ctr"/>
            <a:r>
              <a:rPr lang="en-US" sz="4000" dirty="0" smtClean="0"/>
              <a:t>Proteomics in model organism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7" y="735622"/>
            <a:ext cx="8035542" cy="593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22" y="5793181"/>
            <a:ext cx="888204" cy="879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605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SOD1 phylogeny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0489" y="1198589"/>
            <a:ext cx="699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0489" y="2611462"/>
            <a:ext cx="699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2888" y="3909684"/>
            <a:ext cx="1156537" cy="741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Zebrafish</a:t>
            </a:r>
            <a:r>
              <a:rPr lang="en-US" dirty="0" smtClean="0"/>
              <a:t> SOD1 interaction network</a:t>
            </a:r>
            <a:endParaRPr lang="en-US" dirty="0"/>
          </a:p>
        </p:txBody>
      </p:sp>
      <p:pic>
        <p:nvPicPr>
          <p:cNvPr id="3" name="Picture 2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16" y="679793"/>
            <a:ext cx="7203214" cy="5998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4265" y="3410272"/>
            <a:ext cx="1598327" cy="1084438"/>
          </a:xfrm>
          <a:prstGeom prst="rect">
            <a:avLst/>
          </a:prstGeom>
          <a:noFill/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 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33" y="6144388"/>
            <a:ext cx="2869841" cy="6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12848" t="42378" b="13928"/>
          <a:stretch>
            <a:fillRect/>
          </a:stretch>
        </p:blipFill>
        <p:spPr>
          <a:xfrm>
            <a:off x="781744" y="1348013"/>
            <a:ext cx="1841002" cy="61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01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Zebrafish</a:t>
            </a:r>
            <a:r>
              <a:rPr lang="en-US" sz="3600" dirty="0" smtClean="0"/>
              <a:t> SOD1 and PARK7 interaction network</a:t>
            </a:r>
            <a:endParaRPr lang="en-US" sz="3600" dirty="0"/>
          </a:p>
        </p:txBody>
      </p:sp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72" y="601496"/>
            <a:ext cx="4526609" cy="6070843"/>
          </a:xfrm>
          <a:prstGeom prst="rect">
            <a:avLst/>
          </a:prstGeom>
        </p:spPr>
      </p:pic>
      <p:pic>
        <p:nvPicPr>
          <p:cNvPr id="5" name="Picture 4" descr="Picture 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41" y="2970420"/>
            <a:ext cx="3530159" cy="660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0765" y="3251055"/>
            <a:ext cx="1299430" cy="759364"/>
          </a:xfrm>
          <a:prstGeom prst="rect">
            <a:avLst/>
          </a:prstGeom>
          <a:noFill/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738" y="6412119"/>
            <a:ext cx="2679365" cy="317460"/>
          </a:xfrm>
          <a:prstGeom prst="rect">
            <a:avLst/>
          </a:prstGeom>
        </p:spPr>
      </p:pic>
      <p:pic>
        <p:nvPicPr>
          <p:cNvPr id="3" name="Picture 2" descr="Picture 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515" y="6017526"/>
            <a:ext cx="1748588" cy="394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 l="12848" t="42378" b="13928"/>
          <a:stretch>
            <a:fillRect/>
          </a:stretch>
        </p:blipFill>
        <p:spPr>
          <a:xfrm>
            <a:off x="1309763" y="1040831"/>
            <a:ext cx="1841002" cy="61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07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SOD1 and PARK7 in mitochondria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0413" y="1093595"/>
            <a:ext cx="6603174" cy="5498412"/>
            <a:chOff x="1270413" y="1093595"/>
            <a:chExt cx="6603174" cy="5498412"/>
          </a:xfrm>
        </p:grpSpPr>
        <p:pic>
          <p:nvPicPr>
            <p:cNvPr id="3" name="Picture 2" descr="Picture 1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413" y="1093595"/>
              <a:ext cx="6603174" cy="5498412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423939" y="5778913"/>
              <a:ext cx="246888" cy="246888"/>
            </a:xfrm>
            <a:prstGeom prst="ellipse">
              <a:avLst/>
            </a:prstGeom>
            <a:gradFill flip="none" rotWithShape="1">
              <a:gsLst>
                <a:gs pos="47000">
                  <a:schemeClr val="accent2">
                    <a:lumMod val="75000"/>
                    <a:alpha val="85000"/>
                  </a:schemeClr>
                </a:gs>
                <a:gs pos="100000">
                  <a:srgbClr val="FFFFFF"/>
                </a:gs>
              </a:gsLst>
              <a:lin ang="5520000" scaled="0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Picture 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262" y="6130119"/>
            <a:ext cx="2869841" cy="6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12848" t="42378" b="13928"/>
          <a:stretch>
            <a:fillRect/>
          </a:stretch>
        </p:blipFill>
        <p:spPr>
          <a:xfrm>
            <a:off x="824556" y="2011118"/>
            <a:ext cx="1841002" cy="61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4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Amyotrophic lateral sclerosis facts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neur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477" y="1701799"/>
            <a:ext cx="4813392" cy="4091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4" y="1600200"/>
            <a:ext cx="42806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Neurodegenerative disease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Loss of motor control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Fatal within 3-5 years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90% sporadic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20% of familial ALS caused by mutations in SOD1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4879" y="5941497"/>
            <a:ext cx="24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www.thehealthsuccesssite.com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570047" y="1983381"/>
            <a:ext cx="3777384" cy="287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8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Ontology: Biological Processes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152" y="2582675"/>
            <a:ext cx="194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SOD1</a:t>
            </a:r>
            <a:endParaRPr lang="en-US" sz="54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054977" y="2325834"/>
            <a:ext cx="2611553" cy="718506"/>
          </a:xfrm>
          <a:prstGeom prst="straightConnector1">
            <a:avLst/>
          </a:prstGeom>
          <a:ln w="50800" cap="flat">
            <a:solidFill>
              <a:schemeClr val="tx1"/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2054977" y="3044340"/>
            <a:ext cx="2611553" cy="6348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831" y="1755076"/>
            <a:ext cx="336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Apoptosis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298" y="3277541"/>
            <a:ext cx="46583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Mitochondrial Respiration</a:t>
            </a:r>
            <a:endParaRPr lang="en-US" sz="5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54" y="6065166"/>
            <a:ext cx="23622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606"/>
            <a:ext cx="8229600" cy="1143000"/>
          </a:xfrm>
        </p:spPr>
        <p:txBody>
          <a:bodyPr/>
          <a:lstStyle/>
          <a:p>
            <a:r>
              <a:rPr lang="en-US" dirty="0" smtClean="0"/>
              <a:t>Mitochondrial respiration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474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13" y="6434951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http://pages.slu.edu/faculty/kennellj/images/respchain2.gif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606"/>
            <a:ext cx="8229600" cy="1143000"/>
          </a:xfrm>
        </p:spPr>
        <p:txBody>
          <a:bodyPr/>
          <a:lstStyle/>
          <a:p>
            <a:r>
              <a:rPr lang="en-US" dirty="0" smtClean="0"/>
              <a:t>Mitochondrial respiration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474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13" y="6434951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http://pages.slu.edu/faculty/kennellj/images/respchain2.gif</a:t>
            </a:r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>
            <a:off x="0" y="906049"/>
            <a:ext cx="6603174" cy="5498412"/>
            <a:chOff x="0" y="906049"/>
            <a:chExt cx="6603174" cy="5498412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906049"/>
              <a:ext cx="6603174" cy="5498412"/>
              <a:chOff x="1270413" y="1093595"/>
              <a:chExt cx="6603174" cy="5498412"/>
            </a:xfrm>
          </p:grpSpPr>
          <p:pic>
            <p:nvPicPr>
              <p:cNvPr id="9" name="Picture 8" descr="Picture 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413" y="1093595"/>
                <a:ext cx="6603174" cy="5498412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4423939" y="5778913"/>
                <a:ext cx="246888" cy="246888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 l="12848" t="42378" b="13928"/>
            <a:stretch>
              <a:fillRect/>
            </a:stretch>
          </p:blipFill>
          <p:spPr>
            <a:xfrm>
              <a:off x="182372" y="2068193"/>
              <a:ext cx="1841002" cy="614364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 flipV="1">
            <a:off x="3951302" y="4851318"/>
            <a:ext cx="3210432" cy="7400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4168" y="846880"/>
            <a:ext cx="4100050" cy="2750121"/>
            <a:chOff x="114168" y="846880"/>
            <a:chExt cx="4100050" cy="2750121"/>
          </a:xfrm>
        </p:grpSpPr>
        <p:grpSp>
          <p:nvGrpSpPr>
            <p:cNvPr id="18" name="Group 17"/>
            <p:cNvGrpSpPr/>
            <p:nvPr/>
          </p:nvGrpSpPr>
          <p:grpSpPr>
            <a:xfrm>
              <a:off x="114168" y="846880"/>
              <a:ext cx="4100050" cy="2750121"/>
              <a:chOff x="114168" y="846880"/>
              <a:chExt cx="4100050" cy="2750121"/>
            </a:xfrm>
          </p:grpSpPr>
          <p:pic>
            <p:nvPicPr>
              <p:cNvPr id="3" name="Picture 2" descr="Picture 14 22-44-07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68" y="846880"/>
                <a:ext cx="4100050" cy="2750121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2354678" y="3277536"/>
                <a:ext cx="246888" cy="246888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32590" y="1673626"/>
                <a:ext cx="246888" cy="246888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755" y="889000"/>
              <a:ext cx="786528" cy="104870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738996" y="661383"/>
            <a:ext cx="3405004" cy="3155034"/>
            <a:chOff x="5738996" y="661383"/>
            <a:chExt cx="3405004" cy="3155034"/>
          </a:xfrm>
        </p:grpSpPr>
        <p:grpSp>
          <p:nvGrpSpPr>
            <p:cNvPr id="15" name="Group 14"/>
            <p:cNvGrpSpPr/>
            <p:nvPr/>
          </p:nvGrpSpPr>
          <p:grpSpPr>
            <a:xfrm>
              <a:off x="5738996" y="661383"/>
              <a:ext cx="3405004" cy="3155034"/>
              <a:chOff x="5738996" y="661383"/>
              <a:chExt cx="3405004" cy="3155034"/>
            </a:xfrm>
          </p:grpSpPr>
          <p:pic>
            <p:nvPicPr>
              <p:cNvPr id="5" name="Picture 4" descr="Picture 16 22-44-07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996" y="661383"/>
                <a:ext cx="3405004" cy="3155034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7148142" y="2466985"/>
                <a:ext cx="310896" cy="310896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8204179" y="2576578"/>
                <a:ext cx="274320" cy="274320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69938" y="3344954"/>
                <a:ext cx="310896" cy="310896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5653" y="2963123"/>
              <a:ext cx="825462" cy="7676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2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incidence of mitochondrial proteins in interaction networks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309" y="6313705"/>
            <a:ext cx="1490716" cy="400730"/>
          </a:xfrm>
          <a:prstGeom prst="rect">
            <a:avLst/>
          </a:prstGeom>
        </p:spPr>
      </p:pic>
      <p:pic>
        <p:nvPicPr>
          <p:cNvPr id="20" name="Picture 19" descr="Picture 7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71" y="5816487"/>
            <a:ext cx="2173032" cy="49037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2755" y="3698657"/>
            <a:ext cx="3671669" cy="3159343"/>
            <a:chOff x="342755" y="3698657"/>
            <a:chExt cx="3671669" cy="3159343"/>
          </a:xfrm>
        </p:grpSpPr>
        <p:grpSp>
          <p:nvGrpSpPr>
            <p:cNvPr id="17" name="Group 16"/>
            <p:cNvGrpSpPr/>
            <p:nvPr/>
          </p:nvGrpSpPr>
          <p:grpSpPr>
            <a:xfrm>
              <a:off x="342755" y="3698657"/>
              <a:ext cx="3671669" cy="3159343"/>
              <a:chOff x="428381" y="3698657"/>
              <a:chExt cx="3671669" cy="3159343"/>
            </a:xfrm>
          </p:grpSpPr>
          <p:pic>
            <p:nvPicPr>
              <p:cNvPr id="4" name="Picture 3" descr="Picture 15 22-44-07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381" y="3698657"/>
                <a:ext cx="3671669" cy="3159343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989047" y="5698693"/>
                <a:ext cx="310896" cy="310896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63445" y="4285291"/>
              <a:ext cx="950979" cy="95097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176186" y="3873493"/>
            <a:ext cx="2794782" cy="2867186"/>
            <a:chOff x="4176186" y="3873493"/>
            <a:chExt cx="2794782" cy="2867186"/>
          </a:xfrm>
        </p:grpSpPr>
        <p:grpSp>
          <p:nvGrpSpPr>
            <p:cNvPr id="16" name="Group 15"/>
            <p:cNvGrpSpPr/>
            <p:nvPr/>
          </p:nvGrpSpPr>
          <p:grpSpPr>
            <a:xfrm>
              <a:off x="4176186" y="3873493"/>
              <a:ext cx="2794782" cy="2867186"/>
              <a:chOff x="5032446" y="3873493"/>
              <a:chExt cx="2794782" cy="2867186"/>
            </a:xfrm>
          </p:grpSpPr>
          <p:pic>
            <p:nvPicPr>
              <p:cNvPr id="6" name="Picture 5" descr="Picture 17 22-44-06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32446" y="3873493"/>
                <a:ext cx="2794782" cy="2867186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7148142" y="6358438"/>
                <a:ext cx="310896" cy="310896"/>
              </a:xfrm>
              <a:prstGeom prst="ellipse">
                <a:avLst/>
              </a:prstGeom>
              <a:gradFill flip="none" rotWithShape="1">
                <a:gsLst>
                  <a:gs pos="47000">
                    <a:schemeClr val="accent2">
                      <a:lumMod val="75000"/>
                      <a:alpha val="85000"/>
                    </a:schemeClr>
                  </a:gs>
                  <a:gs pos="100000">
                    <a:srgbClr val="FFFFFF"/>
                  </a:gs>
                </a:gsLst>
                <a:lin ang="5520000" scaled="0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58401" y="6027730"/>
              <a:ext cx="580595" cy="7129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6149" y="35284"/>
            <a:ext cx="7567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Question:</a:t>
            </a:r>
            <a:b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 else is in ALS aggregates?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1514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Hypothesis:</a:t>
            </a:r>
            <a:br>
              <a:rPr lang="en-US" sz="4000" dirty="0" smtClean="0"/>
            </a:br>
            <a:r>
              <a:rPr lang="en-US" sz="4000" dirty="0" smtClean="0"/>
              <a:t>ALS aggregates will include SOD1, </a:t>
            </a:r>
            <a:r>
              <a:rPr lang="en-US" sz="4000" dirty="0" err="1" smtClean="0"/>
              <a:t>Ubiquitin</a:t>
            </a:r>
            <a:r>
              <a:rPr lang="en-US" sz="4000" dirty="0" smtClean="0"/>
              <a:t>, </a:t>
            </a:r>
            <a:r>
              <a:rPr lang="en-US" sz="4000" dirty="0" err="1" smtClean="0"/>
              <a:t>Neurofilaments</a:t>
            </a:r>
            <a:r>
              <a:rPr lang="en-US" sz="4000" dirty="0" smtClean="0"/>
              <a:t>, mitochondrial proteins.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486327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Approach:</a:t>
            </a:r>
            <a:br>
              <a:rPr lang="en-US" sz="4000" dirty="0" smtClean="0"/>
            </a:br>
            <a:r>
              <a:rPr lang="en-US" sz="4000" dirty="0" smtClean="0"/>
              <a:t>Proteomic analysis of aggregates in SOD1 mutant </a:t>
            </a:r>
            <a:r>
              <a:rPr lang="en-US" sz="4000" dirty="0" err="1" smtClean="0"/>
              <a:t>zebrafish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6951"/>
            <a:ext cx="8229600" cy="1143000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848" t="42378" b="13928"/>
          <a:stretch>
            <a:fillRect/>
          </a:stretch>
        </p:blipFill>
        <p:spPr>
          <a:xfrm>
            <a:off x="457201" y="1040831"/>
            <a:ext cx="3243698" cy="1082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123291"/>
            <a:ext cx="324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G93R-SOD1 </a:t>
            </a:r>
            <a:r>
              <a:rPr lang="en-US" sz="2400" dirty="0" err="1" smtClean="0"/>
              <a:t>overexpression</a:t>
            </a:r>
            <a:r>
              <a:rPr lang="en-US" sz="2400" dirty="0" smtClean="0"/>
              <a:t> mutant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8555" y="3102936"/>
            <a:ext cx="3243699" cy="3185323"/>
            <a:chOff x="528555" y="2242590"/>
            <a:chExt cx="3243699" cy="3185323"/>
          </a:xfrm>
        </p:grpSpPr>
        <p:grpSp>
          <p:nvGrpSpPr>
            <p:cNvPr id="12" name="Group 11"/>
            <p:cNvGrpSpPr/>
            <p:nvPr/>
          </p:nvGrpSpPr>
          <p:grpSpPr>
            <a:xfrm>
              <a:off x="528555" y="3797383"/>
              <a:ext cx="3243699" cy="1630530"/>
              <a:chOff x="5273645" y="906049"/>
              <a:chExt cx="3243699" cy="1630530"/>
            </a:xfrm>
          </p:grpSpPr>
          <p:pic>
            <p:nvPicPr>
              <p:cNvPr id="6" name="Picture 5" descr="Picture 1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9436" y="906049"/>
                <a:ext cx="2322423" cy="128301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273645" y="2074914"/>
                <a:ext cx="3243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Culture motor neurons</a:t>
                </a:r>
                <a:endParaRPr lang="en-US" sz="2400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rot="5400000">
              <a:off x="1324990" y="2979861"/>
              <a:ext cx="147613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539155" y="3839104"/>
            <a:ext cx="5484598" cy="2367438"/>
            <a:chOff x="1413871" y="4095946"/>
            <a:chExt cx="5484598" cy="2367438"/>
          </a:xfrm>
        </p:grpSpPr>
        <p:pic>
          <p:nvPicPr>
            <p:cNvPr id="8" name="Picture 7" descr="Picture 1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4682" y="4095946"/>
              <a:ext cx="891372" cy="19485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1343" y="6001719"/>
              <a:ext cx="4087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Subcellular</a:t>
              </a:r>
              <a:r>
                <a:rPr lang="en-US" sz="2400" dirty="0" smtClean="0"/>
                <a:t> fractionation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413871" y="5449732"/>
              <a:ext cx="2596217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106054" y="1040831"/>
            <a:ext cx="3422110" cy="2799067"/>
            <a:chOff x="5415407" y="2030461"/>
            <a:chExt cx="3422110" cy="2799067"/>
          </a:xfrm>
        </p:grpSpPr>
        <p:sp>
          <p:nvSpPr>
            <p:cNvPr id="11" name="TextBox 10"/>
            <p:cNvSpPr txBox="1"/>
            <p:nvPr/>
          </p:nvSpPr>
          <p:spPr>
            <a:xfrm>
              <a:off x="5415407" y="2030461"/>
              <a:ext cx="3422110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MudPIT</a:t>
              </a:r>
              <a:r>
                <a:rPr lang="en-US" sz="3200" dirty="0" smtClean="0"/>
                <a:t> on aggregates to identify components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748429" y="4460650"/>
              <a:ext cx="736168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556"/>
            <a:ext cx="8229600" cy="1143000"/>
          </a:xfrm>
        </p:spPr>
        <p:txBody>
          <a:bodyPr/>
          <a:lstStyle/>
          <a:p>
            <a:r>
              <a:rPr lang="en-US" dirty="0" smtClean="0"/>
              <a:t>Hypothetical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32" y="870587"/>
            <a:ext cx="2865293" cy="1816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534" y="870587"/>
            <a:ext cx="2298178" cy="185131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3" idx="3"/>
            <a:endCxn id="10" idx="1"/>
          </p:cNvCxnSpPr>
          <p:nvPr/>
        </p:nvCxnSpPr>
        <p:spPr>
          <a:xfrm>
            <a:off x="3093625" y="1778893"/>
            <a:ext cx="1202909" cy="173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2721897"/>
            <a:ext cx="4915705" cy="2485103"/>
            <a:chOff x="0" y="2721897"/>
            <a:chExt cx="4915705" cy="24851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390900"/>
              <a:ext cx="3175000" cy="18161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rot="10800000" flipV="1">
              <a:off x="2782801" y="2721897"/>
              <a:ext cx="2132904" cy="89641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342458" y="2721897"/>
            <a:ext cx="2573248" cy="3973670"/>
            <a:chOff x="2342458" y="2721897"/>
            <a:chExt cx="2573248" cy="39736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2458" y="5439456"/>
              <a:ext cx="1652384" cy="125611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rot="5400000">
              <a:off x="2825838" y="3349588"/>
              <a:ext cx="2717559" cy="146217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382160" y="2721894"/>
            <a:ext cx="2049541" cy="3588191"/>
            <a:chOff x="4382160" y="2721894"/>
            <a:chExt cx="2049541" cy="3588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82160" y="3860884"/>
              <a:ext cx="2049541" cy="2449201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endCxn id="8" idx="0"/>
            </p:cNvCxnSpPr>
            <p:nvPr/>
          </p:nvCxnSpPr>
          <p:spPr>
            <a:xfrm rot="16200000" flipH="1">
              <a:off x="4591824" y="3045776"/>
              <a:ext cx="1138989" cy="49122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15705" y="2721896"/>
            <a:ext cx="4228295" cy="4136104"/>
            <a:chOff x="4915705" y="2721896"/>
            <a:chExt cx="4228295" cy="4136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2000" y="5207000"/>
              <a:ext cx="2032000" cy="165100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rot="16200000" flipH="1">
              <a:off x="4880829" y="2756772"/>
              <a:ext cx="2717559" cy="264780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15707" y="2687199"/>
            <a:ext cx="3506543" cy="1306994"/>
            <a:chOff x="4915707" y="2687199"/>
            <a:chExt cx="3506543" cy="13069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0179" y="2687199"/>
              <a:ext cx="1882071" cy="1306994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4915707" y="2721897"/>
              <a:ext cx="1905724" cy="48861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0541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SOD1 aggregates lead to mitochondrial defects</a:t>
            </a:r>
            <a:endParaRPr lang="en-US" sz="3600" dirty="0"/>
          </a:p>
        </p:txBody>
      </p:sp>
      <p:pic>
        <p:nvPicPr>
          <p:cNvPr id="7" name="Picture 6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229"/>
            <a:ext cx="9144000" cy="4348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1614" y="3383199"/>
            <a:ext cx="1746334" cy="4763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48" y="5575448"/>
            <a:ext cx="16256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22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Hypothesis: </a:t>
            </a:r>
            <a:br>
              <a:rPr lang="en-US" dirty="0" smtClean="0"/>
            </a:br>
            <a:r>
              <a:rPr lang="en-US" dirty="0" smtClean="0"/>
              <a:t>Mutations in genes encoding mitochondrial proteins in aggregates cause 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818"/>
            <a:ext cx="8229600" cy="1143000"/>
          </a:xfrm>
        </p:spPr>
        <p:txBody>
          <a:bodyPr/>
          <a:lstStyle/>
          <a:p>
            <a:r>
              <a:rPr lang="en-US" dirty="0" smtClean="0"/>
              <a:t>Genes known to cause 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219" y="1626660"/>
            <a:ext cx="15481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ALS2</a:t>
            </a:r>
          </a:p>
          <a:p>
            <a:pPr algn="ctr"/>
            <a:r>
              <a:rPr lang="en-US" sz="3200" dirty="0" smtClean="0"/>
              <a:t>ANG</a:t>
            </a:r>
          </a:p>
          <a:p>
            <a:pPr algn="ctr"/>
            <a:r>
              <a:rPr lang="en-US" sz="3200" dirty="0" smtClean="0"/>
              <a:t>ATXN2</a:t>
            </a:r>
          </a:p>
          <a:p>
            <a:pPr algn="ctr"/>
            <a:r>
              <a:rPr lang="en-US" sz="3200" dirty="0" smtClean="0"/>
              <a:t>BCL11B</a:t>
            </a:r>
          </a:p>
          <a:p>
            <a:pPr algn="ctr"/>
            <a:r>
              <a:rPr lang="en-US" sz="3200" dirty="0" smtClean="0"/>
              <a:t>BCL6</a:t>
            </a:r>
          </a:p>
          <a:p>
            <a:pPr algn="ctr"/>
            <a:r>
              <a:rPr lang="en-US" sz="3200" dirty="0" smtClean="0"/>
              <a:t>C9orf72</a:t>
            </a:r>
          </a:p>
          <a:p>
            <a:pPr algn="ctr"/>
            <a:r>
              <a:rPr lang="en-US" sz="3200" dirty="0" smtClean="0"/>
              <a:t>CDH13</a:t>
            </a:r>
          </a:p>
          <a:p>
            <a:pPr algn="ctr"/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07903" y="1612391"/>
            <a:ext cx="1500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DOC2B</a:t>
            </a:r>
          </a:p>
          <a:p>
            <a:pPr algn="ctr"/>
            <a:r>
              <a:rPr lang="en-US" sz="3200" dirty="0" smtClean="0"/>
              <a:t>EWS</a:t>
            </a:r>
          </a:p>
          <a:p>
            <a:pPr algn="ctr"/>
            <a:r>
              <a:rPr lang="en-US" sz="3200" dirty="0" smtClean="0"/>
              <a:t>FEZF2</a:t>
            </a:r>
          </a:p>
          <a:p>
            <a:pPr algn="ctr"/>
            <a:r>
              <a:rPr lang="en-US" sz="3200" dirty="0" smtClean="0"/>
              <a:t>FIG4</a:t>
            </a:r>
          </a:p>
          <a:p>
            <a:pPr algn="ctr"/>
            <a:r>
              <a:rPr lang="en-US" sz="3200" dirty="0" smtClean="0"/>
              <a:t>GRB14</a:t>
            </a:r>
          </a:p>
          <a:p>
            <a:pPr algn="ctr"/>
            <a:r>
              <a:rPr lang="en-US" sz="3200" dirty="0" smtClean="0"/>
              <a:t>LUM</a:t>
            </a:r>
          </a:p>
          <a:p>
            <a:pPr algn="ctr"/>
            <a:r>
              <a:rPr lang="en-US" sz="3200" dirty="0" smtClean="0"/>
              <a:t>NEFH</a:t>
            </a:r>
          </a:p>
          <a:p>
            <a:pPr algn="ctr"/>
            <a:r>
              <a:rPr lang="en-US" sz="3200" dirty="0" smtClean="0"/>
              <a:t>NETO1</a:t>
            </a:r>
          </a:p>
          <a:p>
            <a:pPr algn="ctr"/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76882" y="1612391"/>
            <a:ext cx="1674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CDH22</a:t>
            </a:r>
          </a:p>
          <a:p>
            <a:pPr algn="ctr"/>
            <a:r>
              <a:rPr lang="en-US" sz="3200" dirty="0" smtClean="0"/>
              <a:t>CHMP2B</a:t>
            </a:r>
          </a:p>
          <a:p>
            <a:pPr algn="ctr"/>
            <a:r>
              <a:rPr lang="en-US" sz="3200" dirty="0" smtClean="0"/>
              <a:t>CNTN6</a:t>
            </a:r>
          </a:p>
          <a:p>
            <a:pPr algn="ctr"/>
            <a:r>
              <a:rPr lang="en-US" sz="3200" dirty="0" smtClean="0"/>
              <a:t>CRIM1</a:t>
            </a:r>
          </a:p>
          <a:p>
            <a:pPr algn="ctr"/>
            <a:r>
              <a:rPr lang="en-US" sz="3200" dirty="0" smtClean="0"/>
              <a:t>CRYM</a:t>
            </a:r>
          </a:p>
          <a:p>
            <a:pPr algn="ctr"/>
            <a:r>
              <a:rPr lang="en-US" sz="3200" dirty="0" smtClean="0"/>
              <a:t>DAO</a:t>
            </a:r>
          </a:p>
          <a:p>
            <a:pPr algn="ctr"/>
            <a:r>
              <a:rPr lang="en-US" sz="3200" dirty="0" smtClean="0"/>
              <a:t>DCTN1</a:t>
            </a:r>
          </a:p>
          <a:p>
            <a:pPr algn="ctr"/>
            <a:r>
              <a:rPr lang="en-US" sz="3200" dirty="0" smtClean="0"/>
              <a:t>DIAPH3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01448" y="1612391"/>
            <a:ext cx="18055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OMA1</a:t>
            </a:r>
          </a:p>
          <a:p>
            <a:pPr algn="ctr"/>
            <a:r>
              <a:rPr lang="en-US" sz="3200" dirty="0" smtClean="0"/>
              <a:t>OPTN</a:t>
            </a:r>
          </a:p>
          <a:p>
            <a:pPr algn="ctr"/>
            <a:r>
              <a:rPr lang="en-US" sz="3200" dirty="0" smtClean="0"/>
              <a:t>PCP4</a:t>
            </a:r>
          </a:p>
          <a:p>
            <a:pPr algn="ctr"/>
            <a:r>
              <a:rPr lang="en-US" sz="3200" dirty="0" smtClean="0"/>
              <a:t>RAMP3</a:t>
            </a:r>
          </a:p>
          <a:p>
            <a:pPr algn="ctr"/>
            <a:r>
              <a:rPr lang="en-US" sz="3200" dirty="0" smtClean="0"/>
              <a:t>SETX</a:t>
            </a:r>
          </a:p>
          <a:p>
            <a:pPr algn="ctr"/>
            <a:r>
              <a:rPr lang="en-US" sz="3200" dirty="0" smtClean="0"/>
              <a:t>SIGMAR1</a:t>
            </a:r>
          </a:p>
          <a:p>
            <a:pPr algn="ctr"/>
            <a:r>
              <a:rPr lang="en-US" sz="3200" dirty="0" smtClean="0"/>
              <a:t>SOX5</a:t>
            </a:r>
          </a:p>
          <a:p>
            <a:pPr algn="ctr"/>
            <a:r>
              <a:rPr lang="en-US" sz="3200" dirty="0" smtClean="0"/>
              <a:t>SPG11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084957" y="1612391"/>
            <a:ext cx="1720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SQSTM1</a:t>
            </a:r>
          </a:p>
          <a:p>
            <a:pPr algn="ctr"/>
            <a:r>
              <a:rPr lang="en-US" sz="3200" dirty="0" smtClean="0"/>
              <a:t>SYT9</a:t>
            </a:r>
          </a:p>
          <a:p>
            <a:pPr algn="ctr"/>
            <a:r>
              <a:rPr lang="en-US" sz="3200" dirty="0" smtClean="0"/>
              <a:t>TAF15</a:t>
            </a:r>
          </a:p>
          <a:p>
            <a:pPr algn="ctr"/>
            <a:r>
              <a:rPr lang="en-US" sz="3200" dirty="0" smtClean="0"/>
              <a:t>TARDBP</a:t>
            </a:r>
          </a:p>
          <a:p>
            <a:pPr algn="ctr"/>
            <a:r>
              <a:rPr lang="en-US" sz="3200" dirty="0" smtClean="0"/>
              <a:t>UBQLN2</a:t>
            </a:r>
          </a:p>
          <a:p>
            <a:pPr algn="ctr"/>
            <a:r>
              <a:rPr lang="en-US" sz="3200" dirty="0" smtClean="0"/>
              <a:t>VAPB</a:t>
            </a:r>
          </a:p>
          <a:p>
            <a:pPr algn="ctr"/>
            <a:r>
              <a:rPr lang="en-US" sz="3200" dirty="0" smtClean="0"/>
              <a:t>VCP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1355" y="6411435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http://alsod.iop.kcl.ac.uk/misc/dataDownload.aspx#C1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51437" y="1626660"/>
            <a:ext cx="3526859" cy="5087775"/>
            <a:chOff x="5451437" y="1626660"/>
            <a:chExt cx="3526859" cy="5087775"/>
          </a:xfrm>
        </p:grpSpPr>
        <p:sp>
          <p:nvSpPr>
            <p:cNvPr id="13" name="Rectangle 12"/>
            <p:cNvSpPr/>
            <p:nvPr/>
          </p:nvSpPr>
          <p:spPr>
            <a:xfrm>
              <a:off x="5451437" y="1626660"/>
              <a:ext cx="1406563" cy="58502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7580" y="6313705"/>
              <a:ext cx="1490716" cy="400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Superoxide Dismutase 1 (SOD1)</a:t>
            </a:r>
            <a:endParaRPr lang="en-US" dirty="0"/>
          </a:p>
        </p:txBody>
      </p:sp>
      <p:pic>
        <p:nvPicPr>
          <p:cNvPr id="4" name="Picture 3" descr="pfam do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56" y="1354787"/>
            <a:ext cx="2540266" cy="77204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77435" t="80593"/>
          <a:stretch>
            <a:fillRect/>
          </a:stretch>
        </p:blipFill>
        <p:spPr bwMode="auto">
          <a:xfrm>
            <a:off x="1141425" y="2824002"/>
            <a:ext cx="6818314" cy="3573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084" y="6560503"/>
            <a:ext cx="6609675" cy="297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Furukawa Y ,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O'Halloran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 V J. Biol. Chem. 2005;280:17266-17274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114" y="6366741"/>
            <a:ext cx="1436886" cy="47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818"/>
            <a:ext cx="8229600" cy="1143000"/>
          </a:xfrm>
        </p:spPr>
        <p:txBody>
          <a:bodyPr/>
          <a:lstStyle/>
          <a:p>
            <a:r>
              <a:rPr lang="en-US" dirty="0" smtClean="0"/>
              <a:t>Genes known to cause 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219" y="1626660"/>
            <a:ext cx="15481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ALS2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ANG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ATXN2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BCL11B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BCL6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C9orf72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CDH13</a:t>
            </a:r>
          </a:p>
          <a:p>
            <a:pPr algn="ctr"/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3" y="1612391"/>
            <a:ext cx="1500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DOC2B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EWS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FEZF2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FIG4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GRB14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LUM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NEFH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NETO1</a:t>
            </a:r>
          </a:p>
          <a:p>
            <a:pPr algn="ctr"/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882" y="1612391"/>
            <a:ext cx="1674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CDH22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CHMP2B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CNTN6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CRIM1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CRYM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DAO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DCTN1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DIAPH3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1448" y="1612391"/>
            <a:ext cx="18055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OMA1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OPTN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PCP4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RAMP3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SETX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SIGMAR1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SOX5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SPG11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4957" y="1612391"/>
            <a:ext cx="1720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SQSTM1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SYT9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TAF15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TARDBP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UBQLN2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VAPB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VCP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55" y="6411435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http://alsod.iop.kcl.ac.uk/misc/dataDownload.aspx#C1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5451437" y="1626660"/>
            <a:ext cx="3526859" cy="5087775"/>
            <a:chOff x="5451437" y="1626660"/>
            <a:chExt cx="3526859" cy="5087775"/>
          </a:xfrm>
        </p:grpSpPr>
        <p:sp>
          <p:nvSpPr>
            <p:cNvPr id="13" name="Rectangle 12"/>
            <p:cNvSpPr/>
            <p:nvPr/>
          </p:nvSpPr>
          <p:spPr>
            <a:xfrm>
              <a:off x="5451437" y="1626660"/>
              <a:ext cx="1406563" cy="58502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7580" y="6313705"/>
              <a:ext cx="1490716" cy="40073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49849" y="2950992"/>
            <a:ext cx="68460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Mitochondrial </a:t>
            </a:r>
            <a:r>
              <a:rPr lang="en-US" sz="2800" dirty="0" err="1" smtClean="0"/>
              <a:t>Metalloendopeptidase</a:t>
            </a:r>
            <a:r>
              <a:rPr lang="en-US" sz="2800" dirty="0" smtClean="0"/>
              <a:t> OMA1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649849" y="2211682"/>
            <a:ext cx="4801588" cy="739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803136" y="2266547"/>
            <a:ext cx="739309" cy="629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11" y="5864525"/>
            <a:ext cx="1409625" cy="469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48340" y="3478059"/>
            <a:ext cx="43309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Negative regulator of </a:t>
            </a:r>
          </a:p>
          <a:p>
            <a:pPr algn="ctr"/>
            <a:r>
              <a:rPr lang="en-US" sz="2800" dirty="0" smtClean="0"/>
              <a:t>mitochondrial fusion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01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Zebrafish</a:t>
            </a:r>
            <a:r>
              <a:rPr lang="en-US" sz="3600" dirty="0" smtClean="0"/>
              <a:t> SOD1 and PARK7 interaction network</a:t>
            </a:r>
            <a:endParaRPr lang="en-US" sz="3600" dirty="0"/>
          </a:p>
        </p:txBody>
      </p:sp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72" y="601496"/>
            <a:ext cx="4526609" cy="6070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6280" y="3453079"/>
            <a:ext cx="1299430" cy="759364"/>
          </a:xfrm>
          <a:prstGeom prst="rect">
            <a:avLst/>
          </a:prstGeom>
          <a:noFill/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738" y="6412119"/>
            <a:ext cx="2679365" cy="317460"/>
          </a:xfrm>
          <a:prstGeom prst="rect">
            <a:avLst/>
          </a:prstGeom>
        </p:spPr>
      </p:pic>
      <p:pic>
        <p:nvPicPr>
          <p:cNvPr id="3" name="Picture 2" descr="Picture 7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515" y="6017526"/>
            <a:ext cx="1748588" cy="394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l="12848" t="42378" b="13928"/>
          <a:stretch>
            <a:fillRect/>
          </a:stretch>
        </p:blipFill>
        <p:spPr>
          <a:xfrm>
            <a:off x="1309763" y="1040831"/>
            <a:ext cx="1841002" cy="61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943491" y="3338924"/>
            <a:ext cx="3002779" cy="2998570"/>
            <a:chOff x="4943491" y="3667111"/>
            <a:chExt cx="3002779" cy="2998570"/>
          </a:xfrm>
        </p:grpSpPr>
        <p:grpSp>
          <p:nvGrpSpPr>
            <p:cNvPr id="37" name="Group 36"/>
            <p:cNvGrpSpPr/>
            <p:nvPr/>
          </p:nvGrpSpPr>
          <p:grpSpPr>
            <a:xfrm>
              <a:off x="5347350" y="3667111"/>
              <a:ext cx="2378620" cy="1358395"/>
              <a:chOff x="5347350" y="3966760"/>
              <a:chExt cx="2378620" cy="1358395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rcRect l="42977" t="18901" b="61352"/>
              <a:stretch>
                <a:fillRect/>
              </a:stretch>
            </p:blipFill>
            <p:spPr>
              <a:xfrm>
                <a:off x="5347350" y="4170417"/>
                <a:ext cx="2378620" cy="1154738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5347350" y="3966760"/>
                <a:ext cx="2360198" cy="513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943491" y="4911354"/>
              <a:ext cx="300277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Abnormal mitochondrial </a:t>
              </a:r>
            </a:p>
            <a:p>
              <a:pPr algn="ctr"/>
              <a:r>
                <a:rPr lang="en-US" sz="3600" dirty="0" smtClean="0"/>
                <a:t>dynamics</a:t>
              </a:r>
              <a:endParaRPr lang="en-US" sz="3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163"/>
            <a:ext cx="8229600" cy="1143000"/>
          </a:xfrm>
        </p:spPr>
        <p:txBody>
          <a:bodyPr/>
          <a:lstStyle/>
          <a:p>
            <a:r>
              <a:rPr lang="en-US" dirty="0" smtClean="0"/>
              <a:t>Proposed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8102" y="1180091"/>
            <a:ext cx="1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mSOD1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032" y="3398850"/>
            <a:ext cx="3024869" cy="2871496"/>
            <a:chOff x="4413066" y="1826422"/>
            <a:chExt cx="3777384" cy="2871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413066" y="1826422"/>
              <a:ext cx="3777384" cy="28714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13066" y="2149588"/>
              <a:ext cx="377738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Disturbance of mitochondrial respiration; apoptosis, etc.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71827" y="1003837"/>
            <a:ext cx="2535721" cy="1501125"/>
            <a:chOff x="2416238" y="1709802"/>
            <a:chExt cx="4711111" cy="3695238"/>
          </a:xfrm>
        </p:grpSpPr>
        <p:pic>
          <p:nvPicPr>
            <p:cNvPr id="13" name="Picture 12" descr="Picture 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238" y="1709802"/>
              <a:ext cx="4711111" cy="3695238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951959" y="27379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04359" y="28903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91448" y="3532475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73992" y="447588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66648" y="4188845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6759" y="3042773"/>
              <a:ext cx="385311" cy="2870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627412" y="1554350"/>
            <a:ext cx="2424444" cy="21973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823193" y="3149665"/>
            <a:ext cx="1144699" cy="2"/>
          </a:xfrm>
          <a:prstGeom prst="straightConnector1">
            <a:avLst/>
          </a:prstGeom>
          <a:ln w="50800" cap="sq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3367901" y="4697319"/>
            <a:ext cx="1575592" cy="2"/>
          </a:xfrm>
          <a:prstGeom prst="straightConnector1">
            <a:avLst/>
          </a:prstGeom>
          <a:ln w="50800" cap="sq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experiments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1360" y="1386132"/>
            <a:ext cx="4399810" cy="4121872"/>
            <a:chOff x="351360" y="1839707"/>
            <a:chExt cx="4399810" cy="4121872"/>
          </a:xfrm>
        </p:grpSpPr>
        <p:pic>
          <p:nvPicPr>
            <p:cNvPr id="5" name="Picture 4" descr="Pictur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731" y="2934566"/>
              <a:ext cx="3080904" cy="23401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34658" y="5592247"/>
              <a:ext cx="209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(Tateno et al. 2009)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360" y="1839707"/>
              <a:ext cx="43998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Further characterization of OMA1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33454" y="1386132"/>
            <a:ext cx="4392830" cy="4203805"/>
            <a:chOff x="4533454" y="1386132"/>
            <a:chExt cx="4392830" cy="4203805"/>
          </a:xfrm>
        </p:grpSpPr>
        <p:pic>
          <p:nvPicPr>
            <p:cNvPr id="12" name="Picture 11" descr="Picture 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0834" y="2932256"/>
              <a:ext cx="2396835" cy="26576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33454" y="1386132"/>
              <a:ext cx="43928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Chemical genetics: mitochondrial proteins in fusion and fission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8" y="0"/>
            <a:ext cx="91707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909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Questions?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28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ALS-causing mutations in SOD1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2813" y="2411620"/>
            <a:ext cx="9276001" cy="805587"/>
            <a:chOff x="42813" y="2825421"/>
            <a:chExt cx="9276001" cy="805587"/>
          </a:xfrm>
        </p:grpSpPr>
        <p:grpSp>
          <p:nvGrpSpPr>
            <p:cNvPr id="19" name="Group 18"/>
            <p:cNvGrpSpPr/>
            <p:nvPr/>
          </p:nvGrpSpPr>
          <p:grpSpPr>
            <a:xfrm>
              <a:off x="1982952" y="2825421"/>
              <a:ext cx="7335862" cy="805587"/>
              <a:chOff x="2254101" y="913375"/>
              <a:chExt cx="7335862" cy="80558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68166" y="1257297"/>
                <a:ext cx="6157526" cy="461665"/>
                <a:chOff x="2468166" y="1257297"/>
                <a:chExt cx="6157526" cy="46166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468166" y="1314373"/>
                  <a:ext cx="6157526" cy="39874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654364" y="1328642"/>
                  <a:ext cx="5793936" cy="36576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923425" y="1257297"/>
                  <a:ext cx="118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SOD Cu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254101" y="961030"/>
                <a:ext cx="7284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1   5</a:t>
                </a:r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020188" y="913375"/>
                <a:ext cx="1569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150  154aa</a:t>
                </a:r>
                <a:endParaRPr lang="en-US" sz="20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2813" y="3155074"/>
              <a:ext cx="2192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Human SOD1</a:t>
              </a:r>
              <a:endParaRPr lang="en-US" sz="2400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66" y="6192712"/>
            <a:ext cx="1409625" cy="46987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249520" y="3217207"/>
            <a:ext cx="6784483" cy="699759"/>
            <a:chOff x="2249520" y="3217207"/>
            <a:chExt cx="6784483" cy="69975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2363697" y="3535103"/>
              <a:ext cx="5991261" cy="2456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206732" y="3388434"/>
              <a:ext cx="342456" cy="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8176389" y="3388434"/>
              <a:ext cx="342456" cy="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249520" y="3516856"/>
              <a:ext cx="476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5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62776" y="3502587"/>
              <a:ext cx="771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154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82952" y="3871919"/>
            <a:ext cx="6765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83 amino acids with </a:t>
            </a:r>
            <a:r>
              <a:rPr lang="en-US" sz="3200" dirty="0" err="1" smtClean="0">
                <a:solidFill>
                  <a:srgbClr val="FF0000"/>
                </a:solidFill>
              </a:rPr>
              <a:t>missense</a:t>
            </a:r>
            <a:r>
              <a:rPr lang="en-US" sz="3200" dirty="0" smtClean="0">
                <a:solidFill>
                  <a:srgbClr val="FF0000"/>
                </a:solidFill>
              </a:rPr>
              <a:t> or nonsense mutations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626" y="6363939"/>
            <a:ext cx="268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alsod.iop.kcl.ac.uk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8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SOD1 protein domains across </a:t>
            </a:r>
            <a:r>
              <a:rPr lang="en-US" dirty="0" err="1" smtClean="0"/>
              <a:t>homologs</a:t>
            </a:r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1982952" y="1512673"/>
            <a:ext cx="7335862" cy="805587"/>
            <a:chOff x="2254101" y="913375"/>
            <a:chExt cx="7335862" cy="805587"/>
          </a:xfrm>
        </p:grpSpPr>
        <p:grpSp>
          <p:nvGrpSpPr>
            <p:cNvPr id="4" name="Group 15"/>
            <p:cNvGrpSpPr/>
            <p:nvPr/>
          </p:nvGrpSpPr>
          <p:grpSpPr>
            <a:xfrm>
              <a:off x="2468166" y="1257297"/>
              <a:ext cx="6157526" cy="461665"/>
              <a:chOff x="2468166" y="1257297"/>
              <a:chExt cx="6157526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468166" y="1314373"/>
                <a:ext cx="6157526" cy="3987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54364" y="1328642"/>
                <a:ext cx="5793936" cy="36576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23425" y="1257297"/>
                <a:ext cx="1184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SOD Cu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54101" y="961030"/>
              <a:ext cx="728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1   5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20188" y="913375"/>
              <a:ext cx="156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150  154aa</a:t>
              </a:r>
              <a:endParaRPr lang="en-US" sz="2000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992642" y="2906476"/>
            <a:ext cx="7335862" cy="805587"/>
            <a:chOff x="2254101" y="913375"/>
            <a:chExt cx="7335862" cy="805587"/>
          </a:xfrm>
        </p:grpSpPr>
        <p:grpSp>
          <p:nvGrpSpPr>
            <p:cNvPr id="6" name="Group 15"/>
            <p:cNvGrpSpPr/>
            <p:nvPr/>
          </p:nvGrpSpPr>
          <p:grpSpPr>
            <a:xfrm>
              <a:off x="2468166" y="1257297"/>
              <a:ext cx="6157526" cy="461665"/>
              <a:chOff x="2468166" y="1257297"/>
              <a:chExt cx="6157526" cy="4616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68166" y="1314373"/>
                <a:ext cx="6157526" cy="3987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54364" y="1328642"/>
                <a:ext cx="5793936" cy="36576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23425" y="1257297"/>
                <a:ext cx="1184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SOD Cu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54101" y="961030"/>
              <a:ext cx="728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1   5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0188" y="913375"/>
              <a:ext cx="156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150  154aa</a:t>
              </a:r>
              <a:endParaRPr lang="en-US" sz="2000" dirty="0"/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007932" y="4217076"/>
            <a:ext cx="7335862" cy="805587"/>
            <a:chOff x="2254101" y="913375"/>
            <a:chExt cx="7335862" cy="805587"/>
          </a:xfrm>
        </p:grpSpPr>
        <p:grpSp>
          <p:nvGrpSpPr>
            <p:cNvPr id="8" name="Group 15"/>
            <p:cNvGrpSpPr/>
            <p:nvPr/>
          </p:nvGrpSpPr>
          <p:grpSpPr>
            <a:xfrm>
              <a:off x="2468166" y="1257297"/>
              <a:ext cx="6139238" cy="461665"/>
              <a:chOff x="2468166" y="1257297"/>
              <a:chExt cx="6139238" cy="46166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68166" y="1314373"/>
                <a:ext cx="6139238" cy="3987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54364" y="1328642"/>
                <a:ext cx="5766504" cy="36576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23425" y="1257297"/>
                <a:ext cx="1184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SOD Cu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254101" y="961030"/>
              <a:ext cx="728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1   5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3954" y="913375"/>
              <a:ext cx="1766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150   154aa</a:t>
              </a:r>
              <a:endParaRPr lang="en-US" sz="2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813" y="1842326"/>
            <a:ext cx="219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 SOD1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9" y="3276407"/>
            <a:ext cx="219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Mouse SOD1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4588648"/>
            <a:ext cx="219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Zebrafish</a:t>
            </a:r>
            <a:r>
              <a:rPr lang="en-US" sz="2400" dirty="0" smtClean="0"/>
              <a:t> SOD1</a:t>
            </a:r>
            <a:endParaRPr lang="en-US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964" y="5764644"/>
            <a:ext cx="2522601" cy="84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280"/>
            <a:ext cx="8229600" cy="1143000"/>
          </a:xfrm>
        </p:spPr>
        <p:txBody>
          <a:bodyPr/>
          <a:lstStyle/>
          <a:p>
            <a:r>
              <a:rPr lang="en-US" dirty="0" smtClean="0"/>
              <a:t>Mutant SOD1: Toxic GOF 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18965" r="7240" b="60097"/>
          <a:stretch>
            <a:fillRect/>
          </a:stretch>
        </p:blipFill>
        <p:spPr bwMode="auto">
          <a:xfrm>
            <a:off x="343031" y="2152936"/>
            <a:ext cx="8486479" cy="2569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6981" y="6489158"/>
            <a:ext cx="6609675" cy="297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Furukawa Y ,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O'Halloran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 V J. Biol. Chem. 2005;280:17266-17274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570047" y="1983381"/>
            <a:ext cx="3777384" cy="287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Ontology: Biological Processes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152" y="2582675"/>
            <a:ext cx="194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SOD1</a:t>
            </a:r>
            <a:endParaRPr lang="en-US" sz="54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054977" y="2325834"/>
            <a:ext cx="2611553" cy="718506"/>
          </a:xfrm>
          <a:prstGeom prst="straightConnector1">
            <a:avLst/>
          </a:prstGeom>
          <a:ln w="50800" cap="flat">
            <a:solidFill>
              <a:schemeClr val="tx1"/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2054977" y="3044340"/>
            <a:ext cx="2611553" cy="6348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831" y="1755076"/>
            <a:ext cx="336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Apoptosis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298" y="2949106"/>
            <a:ext cx="46583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Mitochondrial Respiration</a:t>
            </a:r>
            <a:endParaRPr lang="en-US" sz="5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54" y="6065166"/>
            <a:ext cx="23622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60541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SOD1 aggregates lead to mitochondrial defects</a:t>
            </a:r>
            <a:endParaRPr lang="en-US" sz="3600" dirty="0"/>
          </a:p>
        </p:txBody>
      </p:sp>
      <p:pic>
        <p:nvPicPr>
          <p:cNvPr id="7" name="Picture 6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229"/>
            <a:ext cx="9144000" cy="4348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1614" y="3383199"/>
            <a:ext cx="1746334" cy="4763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48" y="5575448"/>
            <a:ext cx="16256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372" y="5689600"/>
            <a:ext cx="60222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comprises aggregates?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517"/>
            <a:ext cx="8229600" cy="1143000"/>
          </a:xfrm>
        </p:spPr>
        <p:txBody>
          <a:bodyPr/>
          <a:lstStyle/>
          <a:p>
            <a:r>
              <a:rPr lang="en-US" dirty="0" smtClean="0"/>
              <a:t> Human SOD1 Interaction Network</a:t>
            </a:r>
            <a:endParaRPr lang="en-US" dirty="0"/>
          </a:p>
        </p:txBody>
      </p:sp>
      <p:pic>
        <p:nvPicPr>
          <p:cNvPr id="9" name="Picture 8" descr="Picture 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0" y="775163"/>
            <a:ext cx="8608672" cy="6059651"/>
          </a:xfrm>
          <a:prstGeom prst="rect">
            <a:avLst/>
          </a:prstGeom>
        </p:spPr>
      </p:pic>
      <p:pic>
        <p:nvPicPr>
          <p:cNvPr id="11" name="Picture 10" descr="Picture 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991" y="6115850"/>
            <a:ext cx="2869841" cy="647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7270" y="2639750"/>
            <a:ext cx="1598327" cy="1084438"/>
          </a:xfrm>
          <a:prstGeom prst="rect">
            <a:avLst/>
          </a:prstGeom>
          <a:noFill/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86" y="1445726"/>
            <a:ext cx="1098850" cy="146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1112</Words>
  <Application>Microsoft Macintosh PowerPoint</Application>
  <PresentationFormat>On-screen Show (4:3)</PresentationFormat>
  <Paragraphs>235</Paragraphs>
  <Slides>34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Amyotrophic Lateral Sclerosis and SOD1</vt:lpstr>
      <vt:lpstr>Amyotrophic lateral sclerosis facts</vt:lpstr>
      <vt:lpstr>Superoxide Dismutase 1 (SOD1)</vt:lpstr>
      <vt:lpstr>ALS-causing mutations in SOD1</vt:lpstr>
      <vt:lpstr>SOD1 protein domains across homologs</vt:lpstr>
      <vt:lpstr>Mutant SOD1: Toxic GOF </vt:lpstr>
      <vt:lpstr>Gene Ontology: Biological Processes</vt:lpstr>
      <vt:lpstr>SOD1 aggregates lead to mitochondrial defects</vt:lpstr>
      <vt:lpstr> Human SOD1 Interaction Network</vt:lpstr>
      <vt:lpstr>Aggregates and neurodegeneration</vt:lpstr>
      <vt:lpstr>Parkinson’s Lewy bodies</vt:lpstr>
      <vt:lpstr>Hypothesis: ALS aggregates contain components of Parkinson’s Lewy bodies.</vt:lpstr>
      <vt:lpstr>Ubiquitin-related proteins in SOD1 interaction networks</vt:lpstr>
      <vt:lpstr>Neurofilaments in SOD1 interaction networks </vt:lpstr>
      <vt:lpstr>Question: What else is in ALS aggregates?</vt:lpstr>
      <vt:lpstr>SOD1 phylogeny</vt:lpstr>
      <vt:lpstr>Zebrafish SOD1 interaction network</vt:lpstr>
      <vt:lpstr>Zebrafish SOD1 and PARK7 interaction network</vt:lpstr>
      <vt:lpstr>SOD1 and PARK7 in mitochondria</vt:lpstr>
      <vt:lpstr>Gene Ontology: Biological Processes</vt:lpstr>
      <vt:lpstr>Mitochondrial respiration</vt:lpstr>
      <vt:lpstr>Mitochondrial respiration</vt:lpstr>
      <vt:lpstr>High incidence of mitochondrial proteins in interaction networks</vt:lpstr>
      <vt:lpstr>Slide 24</vt:lpstr>
      <vt:lpstr>Experimental Design</vt:lpstr>
      <vt:lpstr>Hypothetical results</vt:lpstr>
      <vt:lpstr>SOD1 aggregates lead to mitochondrial defects</vt:lpstr>
      <vt:lpstr>Hypothesis:  Mutations in genes encoding mitochondrial proteins in aggregates cause ALS.</vt:lpstr>
      <vt:lpstr>Genes known to cause ALS</vt:lpstr>
      <vt:lpstr>Genes known to cause ALS</vt:lpstr>
      <vt:lpstr>Zebrafish SOD1 and PARK7 interaction network</vt:lpstr>
      <vt:lpstr>Proposed model</vt:lpstr>
      <vt:lpstr>Future experiments</vt:lpstr>
      <vt:lpstr>Questions?</vt:lpstr>
    </vt:vector>
  </TitlesOfParts>
  <Company>UW-Madison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Amyotrophic Lateral Sclerosis and SOD1</dc:title>
  <dc:creator>Anne Sapiro</dc:creator>
  <cp:lastModifiedBy>Anne Sapiro</cp:lastModifiedBy>
  <cp:revision>32</cp:revision>
  <dcterms:created xsi:type="dcterms:W3CDTF">2012-05-20T17:45:56Z</dcterms:created>
  <dcterms:modified xsi:type="dcterms:W3CDTF">2012-05-20T18:04:48Z</dcterms:modified>
</cp:coreProperties>
</file>